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72" r:id="rId3"/>
    <p:sldId id="273" r:id="rId4"/>
    <p:sldId id="267" r:id="rId5"/>
    <p:sldId id="269" r:id="rId6"/>
    <p:sldId id="270" r:id="rId7"/>
    <p:sldId id="271" r:id="rId8"/>
    <p:sldId id="278" r:id="rId9"/>
    <p:sldId id="277" r:id="rId10"/>
    <p:sldId id="276" r:id="rId11"/>
    <p:sldId id="275" r:id="rId12"/>
    <p:sldId id="283" r:id="rId13"/>
    <p:sldId id="282" r:id="rId14"/>
    <p:sldId id="281" r:id="rId15"/>
    <p:sldId id="280" r:id="rId16"/>
    <p:sldId id="288" r:id="rId17"/>
    <p:sldId id="287" r:id="rId18"/>
    <p:sldId id="286" r:id="rId19"/>
    <p:sldId id="285" r:id="rId20"/>
    <p:sldId id="279" r:id="rId21"/>
    <p:sldId id="258" r:id="rId22"/>
    <p:sldId id="259" r:id="rId23"/>
    <p:sldId id="260" r:id="rId24"/>
    <p:sldId id="261" r:id="rId25"/>
    <p:sldId id="262" r:id="rId26"/>
    <p:sldId id="263" r:id="rId27"/>
    <p:sldId id="289" r:id="rId28"/>
    <p:sldId id="2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91" autoAdjust="0"/>
  </p:normalViewPr>
  <p:slideViewPr>
    <p:cSldViewPr snapToGrid="0">
      <p:cViewPr varScale="1">
        <p:scale>
          <a:sx n="79" d="100"/>
          <a:sy n="79" d="100"/>
        </p:scale>
        <p:origin x="9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F3414-1DD0-4E4A-8066-B53A178A1F12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1E8A-D00C-41AD-A8B4-82637F26C3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877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1E8A-D00C-41AD-A8B4-82637F26C35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796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81E8A-D00C-41AD-A8B4-82637F26C352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40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1E8A-D00C-41AD-A8B4-82637F26C352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317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157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8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5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53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19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77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2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38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3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AB9B9B-1CC4-4D9E-BF2D-38E1DEF32E0E}" type="datetimeFigureOut">
              <a:rPr lang="es-CO" smtClean="0"/>
              <a:t>28/12/2020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2665B1-319C-4D58-B3DB-2266A492133F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5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19921B-03C8-47FB-8753-0FDECAC03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RENDICIÓN DE CUENTAS EMPRESA SERVICIOS PÚBLICOS DE FRONTINO VIGENCIA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05009E6-4C71-4172-AB90-0891EFAC3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835959"/>
            <a:ext cx="3200399" cy="1181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38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85EED-5D74-4F0F-A2E9-84E51859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89609"/>
            <a:ext cx="8018272" cy="1499616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EMPRESA DE SERVICIOS PÚBLICOS DE FRONTINO </a:t>
            </a:r>
            <a:br>
              <a:rPr lang="es-ES" sz="2400" dirty="0"/>
            </a:br>
            <a:r>
              <a:rPr lang="es-ES" sz="2400" dirty="0"/>
              <a:t>NIT. 811019874-6</a:t>
            </a:r>
            <a:br>
              <a:rPr lang="es-ES" sz="2400" dirty="0"/>
            </a:br>
            <a:r>
              <a:rPr lang="es-ES" sz="2400" dirty="0"/>
              <a:t>ESTADO DE RESULTADOS </a:t>
            </a:r>
            <a:br>
              <a:rPr lang="es-ES" sz="2400" dirty="0"/>
            </a:br>
            <a:r>
              <a:rPr lang="es-ES" sz="2400" dirty="0"/>
              <a:t>AL 30 DE NOVIEMBRE DE 2020 </a:t>
            </a:r>
            <a:br>
              <a:rPr lang="es-ES" sz="2400" dirty="0"/>
            </a:br>
            <a:r>
              <a:rPr lang="es-ES" sz="2400" dirty="0"/>
              <a:t>(Cifras en expresadas pesos) </a:t>
            </a:r>
            <a:br>
              <a:rPr lang="es-ES" sz="2400" dirty="0"/>
            </a:br>
            <a:r>
              <a:rPr lang="es-ES" sz="2400" dirty="0"/>
              <a:t>(Presentación por cuentas)</a:t>
            </a:r>
            <a:endParaRPr lang="es-CO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E99DDDE-07DB-4B49-A065-089B415086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71" y="5008183"/>
            <a:ext cx="2081673" cy="80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A66DEA4D-8331-4A0B-8D47-94EA26CC8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576496"/>
              </p:ext>
            </p:extLst>
          </p:nvPr>
        </p:nvGraphicFramePr>
        <p:xfrm>
          <a:off x="1498519" y="2106439"/>
          <a:ext cx="7069490" cy="457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563">
                  <a:extLst>
                    <a:ext uri="{9D8B030D-6E8A-4147-A177-3AD203B41FA5}">
                      <a16:colId xmlns:a16="http://schemas.microsoft.com/office/drawing/2014/main" xmlns="" val="2615149188"/>
                    </a:ext>
                  </a:extLst>
                </a:gridCol>
                <a:gridCol w="4551296">
                  <a:extLst>
                    <a:ext uri="{9D8B030D-6E8A-4147-A177-3AD203B41FA5}">
                      <a16:colId xmlns:a16="http://schemas.microsoft.com/office/drawing/2014/main" xmlns="" val="3211802773"/>
                    </a:ext>
                  </a:extLst>
                </a:gridCol>
                <a:gridCol w="1144958">
                  <a:extLst>
                    <a:ext uri="{9D8B030D-6E8A-4147-A177-3AD203B41FA5}">
                      <a16:colId xmlns:a16="http://schemas.microsoft.com/office/drawing/2014/main" xmlns="" val="4221513426"/>
                    </a:ext>
                  </a:extLst>
                </a:gridCol>
                <a:gridCol w="142673">
                  <a:extLst>
                    <a:ext uri="{9D8B030D-6E8A-4147-A177-3AD203B41FA5}">
                      <a16:colId xmlns:a16="http://schemas.microsoft.com/office/drawing/2014/main" xmlns="" val="1716690012"/>
                    </a:ext>
                  </a:extLst>
                </a:gridCol>
              </a:tblGrid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814724212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984212205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523428816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 OPERACIONALES 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2.164.642.213 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2016680891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4290312317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 DE BIENES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18.142.761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3717803979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4210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BIENES COMERCIALIZADOS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18.142.761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2083619722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2211909397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 DE SERVICIOS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1.721.275.279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537888214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4321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ACUEDUCTO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673.840.842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2500871636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4322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ALCANTARILLADO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498.545.034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2770614340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4323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ASEO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548.889.403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432624070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4395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DEVOLUCIONES, REBAJAS Y DESCUENTOS EN VENTA DE SERVICIOS (DB)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678309886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1125994050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TRANSFERENCIAS Y SUBVENCIONES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425.224.173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1460831810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4430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SUBVENCIONES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425.224.173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606090022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3017323711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DE VENTAS 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1.464.049.552 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1129735751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3838612472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DE VENTAS DE SERVICIOS</a:t>
                      </a:r>
                      <a:endParaRPr lang="es-ES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1.464.049.552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4007568845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6360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PÚBLICOS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1.464.049.552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3505562908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636002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Acueducto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758.999.360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1878859346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636003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Alcantarillado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247.988.988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962607136"/>
                  </a:ext>
                </a:extLst>
              </a:tr>
              <a:tr h="1583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636004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Aseo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457.061.205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3890164430"/>
                  </a:ext>
                </a:extLst>
              </a:tr>
              <a:tr h="1676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12" marR="9312" marT="9312" marB="0" anchor="b"/>
                </a:tc>
                <a:extLst>
                  <a:ext uri="{0D108BD9-81ED-4DB2-BD59-A6C34878D82A}">
                    <a16:rowId xmlns:a16="http://schemas.microsoft.com/office/drawing/2014/main" xmlns="" val="3656625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16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34841B-2A51-4CBC-9608-F85BD3BF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88621"/>
            <a:ext cx="8018272" cy="493099"/>
          </a:xfrm>
        </p:spPr>
        <p:txBody>
          <a:bodyPr>
            <a:normAutofit fontScale="90000"/>
          </a:bodyPr>
          <a:lstStyle/>
          <a:p>
            <a:r>
              <a:rPr lang="es-CO" dirty="0"/>
              <a:t>PLANTA DE PERSONAL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621CBF1-8E8C-4BBB-96BC-1AAE1FF7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81720"/>
            <a:ext cx="8018271" cy="5127640"/>
          </a:xfrm>
        </p:spPr>
        <p:txBody>
          <a:bodyPr>
            <a:normAutofit/>
          </a:bodyPr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2DBF8D5-58BD-4421-B876-E042D703C5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73" y="4939300"/>
            <a:ext cx="1949069" cy="940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A8D15E3A-573F-4407-BDCD-CFB63E876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50638"/>
              </p:ext>
            </p:extLst>
          </p:nvPr>
        </p:nvGraphicFramePr>
        <p:xfrm>
          <a:off x="2086862" y="1181720"/>
          <a:ext cx="5892801" cy="5595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267">
                  <a:extLst>
                    <a:ext uri="{9D8B030D-6E8A-4147-A177-3AD203B41FA5}">
                      <a16:colId xmlns:a16="http://schemas.microsoft.com/office/drawing/2014/main" xmlns="" val="48688211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xmlns="" val="3632345286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xmlns="" val="2780021066"/>
                    </a:ext>
                  </a:extLst>
                </a:gridCol>
              </a:tblGrid>
              <a:tr h="647745">
                <a:tc>
                  <a:txBody>
                    <a:bodyPr/>
                    <a:lstStyle/>
                    <a:p>
                      <a:r>
                        <a:rPr lang="es-CO" sz="1200" dirty="0"/>
                        <a:t>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VINCULACIÓN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Número de plazas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7424133"/>
                  </a:ext>
                </a:extLst>
              </a:tr>
              <a:tr h="453793">
                <a:tc>
                  <a:txBody>
                    <a:bodyPr/>
                    <a:lstStyle/>
                    <a:p>
                      <a:r>
                        <a:rPr lang="es-CO" sz="1200" dirty="0"/>
                        <a:t>Gerente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Libre Nombramiento y Remoción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204352"/>
                  </a:ext>
                </a:extLst>
              </a:tr>
              <a:tr h="453793">
                <a:tc>
                  <a:txBody>
                    <a:bodyPr/>
                    <a:lstStyle/>
                    <a:p>
                      <a:r>
                        <a:rPr lang="es-CO" sz="1200" dirty="0"/>
                        <a:t>Tesorero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Libre Nombramiento y Remoción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2082963"/>
                  </a:ext>
                </a:extLst>
              </a:tr>
              <a:tr h="272276">
                <a:tc>
                  <a:txBody>
                    <a:bodyPr/>
                    <a:lstStyle/>
                    <a:p>
                      <a:r>
                        <a:rPr lang="es-CO" sz="1200" dirty="0"/>
                        <a:t>Gestor 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000176"/>
                  </a:ext>
                </a:extLst>
              </a:tr>
              <a:tr h="287671">
                <a:tc>
                  <a:txBody>
                    <a:bodyPr/>
                    <a:lstStyle/>
                    <a:p>
                      <a:r>
                        <a:rPr lang="es-CO" sz="1200" dirty="0"/>
                        <a:t>Gestor Ambiental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4527647"/>
                  </a:ext>
                </a:extLst>
              </a:tr>
              <a:tr h="347347">
                <a:tc>
                  <a:txBody>
                    <a:bodyPr/>
                    <a:lstStyle/>
                    <a:p>
                      <a:r>
                        <a:rPr lang="es-CO" sz="1200" dirty="0"/>
                        <a:t>Auxiliar Administrativa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329115"/>
                  </a:ext>
                </a:extLst>
              </a:tr>
              <a:tr h="272276">
                <a:tc>
                  <a:txBody>
                    <a:bodyPr/>
                    <a:lstStyle/>
                    <a:p>
                      <a:r>
                        <a:rPr lang="es-CO" sz="1200" dirty="0"/>
                        <a:t>Auxiliar PQRS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2125543"/>
                  </a:ext>
                </a:extLst>
              </a:tr>
              <a:tr h="272276">
                <a:tc>
                  <a:txBody>
                    <a:bodyPr/>
                    <a:lstStyle/>
                    <a:p>
                      <a:r>
                        <a:rPr lang="es-CO" sz="1200" dirty="0"/>
                        <a:t>Coordinador triple 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769796"/>
                  </a:ext>
                </a:extLst>
              </a:tr>
              <a:tr h="272276">
                <a:tc>
                  <a:txBody>
                    <a:bodyPr/>
                    <a:lstStyle/>
                    <a:p>
                      <a:r>
                        <a:rPr lang="es-CO" sz="1200" dirty="0"/>
                        <a:t>Guardabosques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6174587"/>
                  </a:ext>
                </a:extLst>
              </a:tr>
              <a:tr h="258675">
                <a:tc>
                  <a:txBody>
                    <a:bodyPr/>
                    <a:lstStyle/>
                    <a:p>
                      <a:r>
                        <a:rPr lang="es-CO" sz="1200" dirty="0"/>
                        <a:t>Operario PTAR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911640"/>
                  </a:ext>
                </a:extLst>
              </a:tr>
              <a:tr h="172246">
                <a:tc>
                  <a:txBody>
                    <a:bodyPr/>
                    <a:lstStyle/>
                    <a:p>
                      <a:r>
                        <a:rPr lang="es-CO" sz="1200" dirty="0"/>
                        <a:t>Operario PTAP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428799"/>
                  </a:ext>
                </a:extLst>
              </a:tr>
              <a:tr h="178210">
                <a:tc>
                  <a:txBody>
                    <a:bodyPr/>
                    <a:lstStyle/>
                    <a:p>
                      <a:r>
                        <a:rPr lang="es-CO" sz="1200" dirty="0"/>
                        <a:t>Personal de Barrido y Recolección y lectura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7475554"/>
                  </a:ext>
                </a:extLst>
              </a:tr>
              <a:tr h="647745">
                <a:tc>
                  <a:txBody>
                    <a:bodyPr/>
                    <a:lstStyle/>
                    <a:p>
                      <a:r>
                        <a:rPr lang="es-CO" sz="1200" dirty="0"/>
                        <a:t>Fontaneros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1758913"/>
                  </a:ext>
                </a:extLst>
              </a:tr>
              <a:tr h="647745">
                <a:tc>
                  <a:txBody>
                    <a:bodyPr/>
                    <a:lstStyle/>
                    <a:p>
                      <a:r>
                        <a:rPr lang="es-CO" sz="1200" dirty="0"/>
                        <a:t>Conductor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Contrato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423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4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911CD8-4693-4037-B660-394316B1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s-CO" dirty="0"/>
              <a:t>Contratos realizados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67F91A-2F29-4D48-9FBF-DFEE6607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s-CO" dirty="0"/>
              <a:t>Dentro de la Tipología de contratos ejecutados durante la vigencia se obtiene la siguiente información: 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52B896E-86F3-4031-9ED7-9DA87EA04E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73" y="4939300"/>
            <a:ext cx="1949069" cy="940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E3300362-19BE-4222-8D18-1786CA6BE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39608"/>
              </p:ext>
            </p:extLst>
          </p:nvPr>
        </p:nvGraphicFramePr>
        <p:xfrm>
          <a:off x="1581063" y="3480139"/>
          <a:ext cx="64731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587">
                  <a:extLst>
                    <a:ext uri="{9D8B030D-6E8A-4147-A177-3AD203B41FA5}">
                      <a16:colId xmlns:a16="http://schemas.microsoft.com/office/drawing/2014/main" xmlns="" val="1348886730"/>
                    </a:ext>
                  </a:extLst>
                </a:gridCol>
                <a:gridCol w="3236587">
                  <a:extLst>
                    <a:ext uri="{9D8B030D-6E8A-4147-A177-3AD203B41FA5}">
                      <a16:colId xmlns:a16="http://schemas.microsoft.com/office/drawing/2014/main" xmlns="" val="3675874952"/>
                    </a:ext>
                  </a:extLst>
                </a:gridCol>
              </a:tblGrid>
              <a:tr h="341914">
                <a:tc>
                  <a:txBody>
                    <a:bodyPr/>
                    <a:lstStyle/>
                    <a:p>
                      <a:r>
                        <a:rPr lang="es-CO" dirty="0"/>
                        <a:t>TIPO DE CONTRATO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6351686"/>
                  </a:ext>
                </a:extLst>
              </a:tr>
              <a:tr h="341914">
                <a:tc>
                  <a:txBody>
                    <a:bodyPr/>
                    <a:lstStyle/>
                    <a:p>
                      <a:r>
                        <a:rPr lang="es-CO" dirty="0"/>
                        <a:t>Prestación de Servicios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4843690"/>
                  </a:ext>
                </a:extLst>
              </a:tr>
              <a:tr h="341914">
                <a:tc>
                  <a:txBody>
                    <a:bodyPr/>
                    <a:lstStyle/>
                    <a:p>
                      <a:r>
                        <a:rPr lang="es-CO" dirty="0"/>
                        <a:t>Contratos de Obra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5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277981"/>
                  </a:ext>
                </a:extLst>
              </a:tr>
              <a:tr h="341914">
                <a:tc>
                  <a:txBody>
                    <a:bodyPr/>
                    <a:lstStyle/>
                    <a:p>
                      <a:r>
                        <a:rPr lang="es-CO" dirty="0"/>
                        <a:t>Contratos de Suministro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5658188"/>
                  </a:ext>
                </a:extLst>
              </a:tr>
              <a:tr h="341914">
                <a:tc>
                  <a:txBody>
                    <a:bodyPr/>
                    <a:lstStyle/>
                    <a:p>
                      <a:r>
                        <a:rPr lang="es-CO" dirty="0"/>
                        <a:t>Convenios Interadministrativos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5938867"/>
                  </a:ext>
                </a:extLst>
              </a:tr>
              <a:tr h="341914">
                <a:tc>
                  <a:txBody>
                    <a:bodyPr/>
                    <a:lstStyle/>
                    <a:p>
                      <a:r>
                        <a:rPr lang="es-CO" dirty="0"/>
                        <a:t>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16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39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C954A9-61D4-4444-AE18-4D0BCD5F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s-CO" dirty="0"/>
              <a:t>Contrato co-2020-02-001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D12AF3D7-33AD-467E-A272-BAB7117083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48" y="5085568"/>
            <a:ext cx="2286920" cy="7752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B768C5C5-A91F-4304-A8A3-85045772C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86251"/>
              </p:ext>
            </p:extLst>
          </p:nvPr>
        </p:nvGraphicFramePr>
        <p:xfrm>
          <a:off x="914400" y="2834979"/>
          <a:ext cx="8128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3021967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237260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dirty="0"/>
                        <a:t>OBJETO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REHABILITACIÓN Y REPARACIÓN DE LA BOCATOMA UBICADA EN LA QUEBRADA LA CARMELITA DEL MUNICIPIO DE FRONTINO-ANTIOQUIA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62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VALOR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$250,250,000.00 Peso Colombiano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432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COFINANCIADO POR EL MUNICIPIO DE FRONTINO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137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097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261215-51A4-4D51-9924-0F826592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s-CO" dirty="0"/>
              <a:t>CONTRATO CO- 2020-02-002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446AF3-3660-4113-993A-84E34E3C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CO" sz="1800" b="1" i="0" u="none" strike="noStrike" kern="1200" dirty="0">
                <a:solidFill>
                  <a:srgbClr val="FFFFFF"/>
                </a:solidFill>
                <a:effectLst/>
                <a:latin typeface="Tw Cen MT" panose="020B0602020104020603" pitchFamily="34" charset="0"/>
              </a:rPr>
              <a:t>OBJETO </a:t>
            </a:r>
            <a:endParaRPr lang="es-CO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MX" sz="1800" b="0" i="0" u="none" strike="noStrike" kern="1200" dirty="0">
                <a:solidFill>
                  <a:srgbClr val="FFFFFF"/>
                </a:solidFill>
                <a:effectLst/>
                <a:latin typeface="Tw Cen MT" panose="020B0602020104020603" pitchFamily="34" charset="0"/>
              </a:rPr>
              <a:t>REHABILITACIÓN Y REPARACIÓN DE LA BOCATOMA UBICADA EN LA QUEBRADA LA </a:t>
            </a:r>
            <a:r>
              <a:rPr lang="es-CO" sz="1800" b="1" i="0" u="none" strike="noStrike" kern="1200" dirty="0">
                <a:solidFill>
                  <a:srgbClr val="FFFFFF"/>
                </a:solidFill>
                <a:effectLst/>
                <a:latin typeface="Tw Cen MT" panose="020B0602020104020603" pitchFamily="34" charset="0"/>
              </a:rPr>
              <a:t>OBJETO </a:t>
            </a:r>
            <a:endParaRPr lang="es-CO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MX" sz="1800" b="0" i="0" u="none" strike="noStrike" kern="1200" dirty="0">
                <a:solidFill>
                  <a:srgbClr val="FFFFFF"/>
                </a:solidFill>
                <a:effectLst/>
                <a:latin typeface="Tw Cen MT" panose="020B0602020104020603" pitchFamily="34" charset="0"/>
              </a:rPr>
              <a:t>REHABILITACIÓN Y REPARACIÓN DE LA BOCATOMA UBICADA EN LA QUEBRADA LA CARMELITA DEL MUNICIPIO DE FRONTINO-ANTIOQUIA</a:t>
            </a:r>
            <a:endParaRPr lang="es-CO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509E890F-96CA-4217-BF38-E71E41E499A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48" y="5085568"/>
            <a:ext cx="2286920" cy="7752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4D00A2E9-9E6E-4D6F-B2E2-BBC8631DA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40610"/>
              </p:ext>
            </p:extLst>
          </p:nvPr>
        </p:nvGraphicFramePr>
        <p:xfrm>
          <a:off x="914399" y="2279636"/>
          <a:ext cx="8128000" cy="298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4779694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163043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>
                          <a:latin typeface="+mn-lt"/>
                        </a:rPr>
                        <a:t>OBJETO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+mn-lt"/>
                        </a:rPr>
                        <a:t>CONSTRUCCIÓN Y MANTENIMIENTO DE REDES DE ACUEDUCTO Y ALCANTARILLADO DE CALLE 17 ENTRE LA CARRERA 34 Y PROYECCIÓN DE LA 33, DEL BARRIO MANGURUMA DE FRONTINO-ANTIOQUIA</a:t>
                      </a:r>
                      <a:endParaRPr lang="es-CO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72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>
                          <a:latin typeface="+mn-lt"/>
                        </a:rPr>
                        <a:t>VALOR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s-CO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s-CO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$ 115,411,140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xmlns="" val="2301987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>
                          <a:latin typeface="+mn-lt"/>
                        </a:rPr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+mn-lt"/>
                        </a:rPr>
                        <a:t>RECURSOS EN SU TOTALIDAD DE LA ESP-FRONTINO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207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838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78DBE3-5AEB-48F3-B824-222AE13D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s-CO" dirty="0"/>
              <a:t>CONTRATO CO 2020-03-01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xmlns="" id="{51935FB8-E5F7-487E-A44A-B05AC8262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347506"/>
              </p:ext>
            </p:extLst>
          </p:nvPr>
        </p:nvGraphicFramePr>
        <p:xfrm>
          <a:off x="1023938" y="2286000"/>
          <a:ext cx="7529512" cy="408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756">
                  <a:extLst>
                    <a:ext uri="{9D8B030D-6E8A-4147-A177-3AD203B41FA5}">
                      <a16:colId xmlns:a16="http://schemas.microsoft.com/office/drawing/2014/main" xmlns="" val="3274758343"/>
                    </a:ext>
                  </a:extLst>
                </a:gridCol>
                <a:gridCol w="3764756">
                  <a:extLst>
                    <a:ext uri="{9D8B030D-6E8A-4147-A177-3AD203B41FA5}">
                      <a16:colId xmlns:a16="http://schemas.microsoft.com/office/drawing/2014/main" xmlns="" val="581141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OBJETO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AMPLIACIÓN, MANTENIMIENTO Y ADECUACIÓN DE LAS REDES DE ACUEDUCTO Y ALCANTARILLADO EN EL SECTOR LA ZARAZA DEL MUNICIPIO DE FRONTINO, ASI COMO LA CONSTRUCCIÓN DE PAVIMENTO RÍGIDO EN LA ZONA DE INTERVENCIÓN Y CONSTRUCCIÓN DE MURO DE CONTENCIÓN.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2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>
                          <a:latin typeface="+mn-lt"/>
                        </a:rPr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s-CO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s-CO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$ 181,842,914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xmlns="" val="517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COFINANCIADO POR EL MUNICIPIO DE FRONTINO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536063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1541C62C-8667-4C02-B62C-DD01660C51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48" y="5085568"/>
            <a:ext cx="2286920" cy="775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861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EDDF02-CC54-475D-95DE-807F138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s-CO" dirty="0"/>
              <a:t>CONTRATO CO 2020-08-001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0D3BD821-948F-4834-9C25-F55AD9288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345762"/>
              </p:ext>
            </p:extLst>
          </p:nvPr>
        </p:nvGraphicFramePr>
        <p:xfrm>
          <a:off x="1023938" y="2286000"/>
          <a:ext cx="735806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31">
                  <a:extLst>
                    <a:ext uri="{9D8B030D-6E8A-4147-A177-3AD203B41FA5}">
                      <a16:colId xmlns:a16="http://schemas.microsoft.com/office/drawing/2014/main" xmlns="" val="1685925156"/>
                    </a:ext>
                  </a:extLst>
                </a:gridCol>
                <a:gridCol w="3679031">
                  <a:extLst>
                    <a:ext uri="{9D8B030D-6E8A-4147-A177-3AD203B41FA5}">
                      <a16:colId xmlns:a16="http://schemas.microsoft.com/office/drawing/2014/main" xmlns="" val="1142633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OBJETO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ADECUACIÓN Y MANEJO DE LAS REDES DE ACUEDUCTO Y ALCANTARILLADO CON LA PAVIMENTACIÓN EN LAS VÍAS DE LA CARRERA 37 ENTRE CALLES 24 Y 25 Y CALLE 25 ENTRE CARRERAS 36 Y 37-SECTOR I.E. AGROPECUARIO PEDRO ANTONIO ELEJALDE DEL MUNICIPIO DE FRONTINO-ANTIOQUIA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5424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VALOR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$667.481.864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0435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COFINANCIADO POR EL MUNICIPIO DE FRONTINO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0271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6A2DF943-A3F1-4788-ACA6-B078AE090BF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48" y="5085568"/>
            <a:ext cx="2286920" cy="775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5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78DBE3-5AEB-48F3-B824-222AE13D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s-CO" dirty="0"/>
              <a:t>CONTRATO CO </a:t>
            </a:r>
            <a:r>
              <a:rPr lang="es-CO" dirty="0" smtClean="0"/>
              <a:t>2020-11-04</a:t>
            </a:r>
            <a:endParaRPr lang="es-CO" dirty="0"/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xmlns="" id="{51935FB8-E5F7-487E-A44A-B05AC82627D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7529512" cy="298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756">
                  <a:extLst>
                    <a:ext uri="{9D8B030D-6E8A-4147-A177-3AD203B41FA5}">
                      <a16:colId xmlns:a16="http://schemas.microsoft.com/office/drawing/2014/main" xmlns="" val="3274758343"/>
                    </a:ext>
                  </a:extLst>
                </a:gridCol>
                <a:gridCol w="3764756">
                  <a:extLst>
                    <a:ext uri="{9D8B030D-6E8A-4147-A177-3AD203B41FA5}">
                      <a16:colId xmlns:a16="http://schemas.microsoft.com/office/drawing/2014/main" xmlns="" val="581141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OBJETO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CONVENIO INTERADMINISTRATIVO PARA LA EXPANSION DE REDES DE ACUEDUCTO EN</a:t>
                      </a:r>
                      <a:r>
                        <a:rPr lang="es-MX" baseline="0" dirty="0" smtClean="0"/>
                        <a:t> EL SECTOR JUAN XXIII Y VEREDA LAS CRUCES ZONA RURAL DEL MUNICIPIO DE FRONTINO ANTIOQUIA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2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>
                          <a:latin typeface="+mn-lt"/>
                        </a:rPr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s-CO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s-CO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$ 7,001,952</a:t>
                      </a:r>
                      <a:endParaRPr lang="es-CO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xmlns="" val="517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COFINANCIADO POR EL MUNICIPIO DE FRONTINO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536063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1541C62C-8667-4C02-B62C-DD01660C51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48" y="5085568"/>
            <a:ext cx="2286920" cy="775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874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968CA2-B110-48A9-9E62-A3D3B293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s-CO" dirty="0"/>
              <a:t>Procesos judiciales 2020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DFE8D9-9F6B-464E-A1AC-3E9EAA576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s-CO" dirty="0"/>
              <a:t>Durante la vigencia 2020, la Empresa de Servicios Públicos de Frontino solo fue notificada de un proceso en su contra: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EF4D83A4-0CC3-4C41-909C-85758FF632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48" y="5085568"/>
            <a:ext cx="2286920" cy="7752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1701A6AE-462F-4076-BCF4-DF28190ED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3721"/>
              </p:ext>
            </p:extLst>
          </p:nvPr>
        </p:nvGraphicFramePr>
        <p:xfrm>
          <a:off x="969263" y="3282019"/>
          <a:ext cx="81280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9210934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972212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NATURALEZA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ORDINARIO LABORAL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013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RADICADO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2019-00161-00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518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JUZGADO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JUZGADO PROMISCUO DEL CIRCUITO DE FRONTINO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42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DEMANDANTE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JULIAN DARLEY USUGA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375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HECHOS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ALEGA EL DEMANDANTE QUE FUE DESPEDIDO SIN JUSTA CAUSA EN EL 2016, Y QUE EL MISMO POSEIA ESTABILIDAD LABORAL REFORZADA.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17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4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85EED-5D74-4F0F-A2E9-84E51859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270202"/>
            <a:ext cx="8018272" cy="1499616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EMPRESA DE SERVICIOS PÚBLICOS DE FRONTINO </a:t>
            </a:r>
            <a:br>
              <a:rPr lang="es-ES" sz="2400" dirty="0"/>
            </a:br>
            <a:r>
              <a:rPr lang="es-ES" sz="2400" dirty="0"/>
              <a:t>NIT. 811019874-6</a:t>
            </a:r>
            <a:br>
              <a:rPr lang="es-ES" sz="2400" dirty="0"/>
            </a:br>
            <a:r>
              <a:rPr lang="es-ES" sz="2400" dirty="0"/>
              <a:t>ESTADO DE RESULTADOS </a:t>
            </a:r>
            <a:br>
              <a:rPr lang="es-ES" sz="2400" dirty="0"/>
            </a:br>
            <a:r>
              <a:rPr lang="es-ES" sz="2400" dirty="0"/>
              <a:t>AL 30 DE NOVIEMBRE DE 2020 </a:t>
            </a:r>
            <a:br>
              <a:rPr lang="es-ES" sz="2400" dirty="0"/>
            </a:br>
            <a:r>
              <a:rPr lang="es-ES" sz="2400" dirty="0"/>
              <a:t>(Cifras en expresadas pesos) </a:t>
            </a:r>
            <a:br>
              <a:rPr lang="es-ES" sz="2400" dirty="0"/>
            </a:br>
            <a:r>
              <a:rPr lang="es-ES" sz="2400" dirty="0"/>
              <a:t>(Presentación por cuentas)</a:t>
            </a:r>
            <a:endParaRPr lang="es-CO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E99DDDE-07DB-4B49-A065-089B41508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71" y="5008183"/>
            <a:ext cx="2081673" cy="80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93507EC6-F9BC-4FEC-86D7-7F1906070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071432"/>
              </p:ext>
            </p:extLst>
          </p:nvPr>
        </p:nvGraphicFramePr>
        <p:xfrm>
          <a:off x="731648" y="2019462"/>
          <a:ext cx="8310753" cy="4750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077">
                  <a:extLst>
                    <a:ext uri="{9D8B030D-6E8A-4147-A177-3AD203B41FA5}">
                      <a16:colId xmlns:a16="http://schemas.microsoft.com/office/drawing/2014/main" xmlns="" val="1521578106"/>
                    </a:ext>
                  </a:extLst>
                </a:gridCol>
                <a:gridCol w="5520283">
                  <a:extLst>
                    <a:ext uri="{9D8B030D-6E8A-4147-A177-3AD203B41FA5}">
                      <a16:colId xmlns:a16="http://schemas.microsoft.com/office/drawing/2014/main" xmlns="" val="19616390"/>
                    </a:ext>
                  </a:extLst>
                </a:gridCol>
                <a:gridCol w="227310">
                  <a:extLst>
                    <a:ext uri="{9D8B030D-6E8A-4147-A177-3AD203B41FA5}">
                      <a16:colId xmlns:a16="http://schemas.microsoft.com/office/drawing/2014/main" xmlns="" val="990692235"/>
                    </a:ext>
                  </a:extLst>
                </a:gridCol>
                <a:gridCol w="179455">
                  <a:extLst>
                    <a:ext uri="{9D8B030D-6E8A-4147-A177-3AD203B41FA5}">
                      <a16:colId xmlns:a16="http://schemas.microsoft.com/office/drawing/2014/main" xmlns="" val="2392873928"/>
                    </a:ext>
                  </a:extLst>
                </a:gridCol>
                <a:gridCol w="1280112">
                  <a:extLst>
                    <a:ext uri="{9D8B030D-6E8A-4147-A177-3AD203B41FA5}">
                      <a16:colId xmlns:a16="http://schemas.microsoft.com/office/drawing/2014/main" xmlns="" val="511411530"/>
                    </a:ext>
                  </a:extLst>
                </a:gridCol>
                <a:gridCol w="159516">
                  <a:extLst>
                    <a:ext uri="{9D8B030D-6E8A-4147-A177-3AD203B41FA5}">
                      <a16:colId xmlns:a16="http://schemas.microsoft.com/office/drawing/2014/main" xmlns="" val="4044475011"/>
                    </a:ext>
                  </a:extLst>
                </a:gridCol>
              </a:tblGrid>
              <a:tr h="16694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OPERACIONALES 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530.987.545 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2554947580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4141065406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ADMINISTRACIÓN Y OPERACIÓN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502.488.722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4232553085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SUELDOS Y SALARIOS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169.645.744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2297727107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5103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CONTRIBUCIONES EFECTIVAS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23.120.006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370941559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5107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PRESTACIONES SOCIALES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41.186.321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1407540573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5108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DE PERSONAL DIVERSOS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3.992.871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3714075673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209.086.830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330190511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5120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IMPUESTOS, CONTRIBUCIONES Y TASAS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55.456.951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2191807561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3190604724"/>
                  </a:ext>
                </a:extLst>
              </a:tr>
              <a:tr h="2034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DETERIORO, DEPRECIACIONES, AMORTIZACIONES Y PROVISIONES</a:t>
                      </a:r>
                      <a:endParaRPr lang="es-ES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16.620.726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1743746000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5360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DEPRECIACIÓN DE PROPIEDADES, PLANTA Y EQUIPO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14.120.726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782688755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5366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DE ACTIVOS INTANGIBLES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2.500.000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18627152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4130100817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DE ACTIVOS INTANGIBLES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11.878.097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1323303028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5424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DE ACTIVOS INTANGIBLES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11.878.097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4168084045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2698588002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OPERACIONAL 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169.605.116 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324686969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1606484677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INGRESOS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15.737.995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3663358707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4808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DIVERSOS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15.737.995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1068730588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303024238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84.379.808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4114033706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5802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COMISIONES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50.979.591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1100696016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5804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FINANCIEROS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24.399.965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396519775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5890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DIVERSOS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9.000.252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1034332736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3755300676"/>
                  </a:ext>
                </a:extLst>
              </a:tr>
              <a:tr h="1597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DEL EJERCICIO 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100.963.303 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0" anchor="b"/>
                </a:tc>
                <a:extLst>
                  <a:ext uri="{0D108BD9-81ED-4DB2-BD59-A6C34878D82A}">
                    <a16:rowId xmlns:a16="http://schemas.microsoft.com/office/drawing/2014/main" xmlns="" val="735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13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85EED-5D74-4F0F-A2E9-84E51859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89609"/>
            <a:ext cx="8018272" cy="1499616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EMPRESA DE SERVICIOS PÚBLICOS DE FRONTINO </a:t>
            </a:r>
            <a:br>
              <a:rPr lang="es-ES" sz="2400" dirty="0"/>
            </a:br>
            <a:r>
              <a:rPr lang="es-ES" sz="2400" dirty="0"/>
              <a:t>NIT. 811019874-6</a:t>
            </a:r>
            <a:br>
              <a:rPr lang="es-ES" sz="2400" dirty="0"/>
            </a:br>
            <a:r>
              <a:rPr lang="es-ES" sz="2400" dirty="0"/>
              <a:t>ESTADO DE SITUACIÓN FINANCIERA </a:t>
            </a:r>
            <a:br>
              <a:rPr lang="es-ES" sz="2400" dirty="0"/>
            </a:br>
            <a:r>
              <a:rPr lang="es-ES" sz="2400" dirty="0"/>
              <a:t>AL 30 DE NOVIEMBRE DE 2020 </a:t>
            </a:r>
            <a:br>
              <a:rPr lang="es-ES" sz="2400" dirty="0"/>
            </a:br>
            <a:r>
              <a:rPr lang="es-ES" sz="2400" dirty="0"/>
              <a:t>(Cifras en expresadas pesos) </a:t>
            </a:r>
            <a:br>
              <a:rPr lang="es-ES" sz="2400" dirty="0"/>
            </a:br>
            <a:r>
              <a:rPr lang="es-ES" sz="2400" dirty="0"/>
              <a:t>(Presentación por cuentas)</a:t>
            </a:r>
            <a:endParaRPr lang="es-CO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FA133B9-8659-49A8-AC61-6742E43E0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76982"/>
              </p:ext>
            </p:extLst>
          </p:nvPr>
        </p:nvGraphicFramePr>
        <p:xfrm>
          <a:off x="1469441" y="2279636"/>
          <a:ext cx="7127646" cy="4274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963">
                  <a:extLst>
                    <a:ext uri="{9D8B030D-6E8A-4147-A177-3AD203B41FA5}">
                      <a16:colId xmlns:a16="http://schemas.microsoft.com/office/drawing/2014/main" xmlns="" val="553880251"/>
                    </a:ext>
                  </a:extLst>
                </a:gridCol>
                <a:gridCol w="4816268">
                  <a:extLst>
                    <a:ext uri="{9D8B030D-6E8A-4147-A177-3AD203B41FA5}">
                      <a16:colId xmlns:a16="http://schemas.microsoft.com/office/drawing/2014/main" xmlns="" val="2521459981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xmlns="" val="2188722355"/>
                    </a:ext>
                  </a:extLst>
                </a:gridCol>
                <a:gridCol w="1416965">
                  <a:extLst>
                    <a:ext uri="{9D8B030D-6E8A-4147-A177-3AD203B41FA5}">
                      <a16:colId xmlns:a16="http://schemas.microsoft.com/office/drawing/2014/main" xmlns="" val="1683711132"/>
                    </a:ext>
                  </a:extLst>
                </a:gridCol>
              </a:tblGrid>
              <a:tr h="2129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 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5.828.489.287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60286690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30338126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08659944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 CORRIENTE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405.671.870</a:t>
                      </a:r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51330657"/>
                  </a:ext>
                </a:extLst>
              </a:tr>
              <a:tr h="2365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00892136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EFECTIVO Y EQUIVALENTES AL EFECTIVO</a:t>
                      </a:r>
                      <a:endParaRPr lang="es-ES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139.263.064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529031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1105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CAJA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800.000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27326762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1110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DEPÓSITOS EN INSTITUCIONES FINANCIERAS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138.463.064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26847735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1132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EFECTIVO DE USO RESTRINGIDO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42726043"/>
                  </a:ext>
                </a:extLst>
              </a:tr>
              <a:tr h="2484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55639706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CUENTAS POR COBRAR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215.135.542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62837400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1317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PRESTACIÓN DE SERVICIOS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2.828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9133646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1318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PRESTACIÓN DE SERVICIOS PÚBLICOS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184.050.231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96271503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1324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SUBVENCIONES POR COBRAR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6410648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1384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 CUENTAS POR COBRAR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8.258.201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4039540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1385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CUENTAS POR COBRAR DE DIFÍCIL RECAUDO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50.807.585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3337514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1386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DETERIORO ACUMULADO DE CUENTAS POR COBRAR (CR)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-27.983.303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73916011"/>
                  </a:ext>
                </a:extLst>
              </a:tr>
              <a:tr h="2365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78431393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INVENTARIOS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51.273.264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2008254"/>
                  </a:ext>
                </a:extLst>
              </a:tr>
              <a:tr h="20109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1514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 Y SUMINISTROS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51.273.264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0311225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E99DDDE-07DB-4B49-A065-089B415086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71" y="5008183"/>
            <a:ext cx="2081673" cy="802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5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85EED-5D74-4F0F-A2E9-84E51859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25601"/>
            <a:ext cx="8018272" cy="1499616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EMPRESA DE SERVICIOS PÚBLICOS DE FRONTINO </a:t>
            </a:r>
            <a:br>
              <a:rPr lang="es-ES" sz="2400" dirty="0"/>
            </a:br>
            <a:r>
              <a:rPr lang="es-ES" sz="2400" dirty="0"/>
              <a:t>NIT. 811019874-6</a:t>
            </a:r>
            <a:br>
              <a:rPr lang="es-ES" sz="2400" dirty="0"/>
            </a:br>
            <a:r>
              <a:rPr lang="es-ES" sz="2400" dirty="0"/>
              <a:t>ESTADO DE SITUACIÓN FINANCIERA </a:t>
            </a:r>
            <a:br>
              <a:rPr lang="es-ES" sz="2400" dirty="0"/>
            </a:br>
            <a:r>
              <a:rPr lang="es-ES" sz="2400" dirty="0"/>
              <a:t>AL 30 DE NOVIEMBRE DE 2020 </a:t>
            </a:r>
            <a:br>
              <a:rPr lang="es-ES" sz="2400" dirty="0"/>
            </a:br>
            <a:r>
              <a:rPr lang="es-ES" sz="2400" dirty="0"/>
              <a:t>(Cifras en expresadas pesos) </a:t>
            </a:r>
            <a:br>
              <a:rPr lang="es-ES" sz="2400" dirty="0"/>
            </a:br>
            <a:r>
              <a:rPr lang="es-ES" sz="2400" dirty="0"/>
              <a:t>(Presentación por cuentas)</a:t>
            </a:r>
            <a:endParaRPr lang="es-CO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E99DDDE-07DB-4B49-A065-089B415086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71" y="5008183"/>
            <a:ext cx="2081673" cy="80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xmlns="" id="{5F0F56F7-90DB-4665-BB41-52138B6E2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891201"/>
              </p:ext>
            </p:extLst>
          </p:nvPr>
        </p:nvGraphicFramePr>
        <p:xfrm>
          <a:off x="1120268" y="1998790"/>
          <a:ext cx="7825991" cy="4791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772">
                  <a:extLst>
                    <a:ext uri="{9D8B030D-6E8A-4147-A177-3AD203B41FA5}">
                      <a16:colId xmlns:a16="http://schemas.microsoft.com/office/drawing/2014/main" xmlns="" val="96791921"/>
                    </a:ext>
                  </a:extLst>
                </a:gridCol>
                <a:gridCol w="5515961">
                  <a:extLst>
                    <a:ext uri="{9D8B030D-6E8A-4147-A177-3AD203B41FA5}">
                      <a16:colId xmlns:a16="http://schemas.microsoft.com/office/drawing/2014/main" xmlns="" val="4222824289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xmlns="" val="4228884128"/>
                    </a:ext>
                  </a:extLst>
                </a:gridCol>
                <a:gridCol w="144926">
                  <a:extLst>
                    <a:ext uri="{9D8B030D-6E8A-4147-A177-3AD203B41FA5}">
                      <a16:colId xmlns:a16="http://schemas.microsoft.com/office/drawing/2014/main" xmlns="" val="1785747932"/>
                    </a:ext>
                  </a:extLst>
                </a:gridCol>
              </a:tblGrid>
              <a:tr h="188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 fontAlgn="b"/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</a:t>
                      </a:r>
                    </a:p>
                    <a:p>
                      <a:pPr algn="l" fontAlgn="b"/>
                      <a:endParaRPr lang="es-CO" sz="11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5.828.489.287</a:t>
                      </a:r>
                    </a:p>
                    <a:p>
                      <a:pPr algn="r" fontAlgn="b"/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1714521510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 NO CORRIENTE 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5.422.817.417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871347834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1255846847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PROPIEDADES, PLANTA Y EQUIPO 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5.285.210.905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545308182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1605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TERRENOS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2.242.265.589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438880878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1615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CONSTRUCCIONES EN CURSO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187.079.381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3373806319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1635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BIENES MUEBLES EN BODEGA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1310301330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1640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EDIFICACIONES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286.081.345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2746131842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1645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PLANTAS, DUCTOS Y TÚNELES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2.429.465.898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1888212228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REDES, LÍNEAS Y CABLES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2.364.360.969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1265296731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1655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MAQUINARIA Y EQUIPO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117.791.263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1556581931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1665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MUEBLES, ENSERES Y EQUIPO DE OFICINA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27.426.730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4200271699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1670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DE COMUNICACIÓN Y COMPUTACIÓN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28.459.560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2229381972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1675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DE TRANSPORTE, TRACCIÓN Y ELEVACIÓN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691.758.170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856428396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1680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DE COMEDOR, COCINA, DESPENSA Y HOTELERÍA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437.600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1924114487"/>
                  </a:ext>
                </a:extLst>
              </a:tr>
              <a:tr h="172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1685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DEPRECIACIÓN ACUMULADA DE PROPIEDADES, PLANTA Y EQUIPO (CR)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-3.089.915.600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3829215705"/>
                  </a:ext>
                </a:extLst>
              </a:tr>
              <a:tr h="20655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324183751"/>
                  </a:ext>
                </a:extLst>
              </a:tr>
              <a:tr h="1325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ACTIVOS </a:t>
                      </a:r>
                      <a:endParaRPr lang="es-CO" sz="105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137.606.512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1903405098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1905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BIENES Y SERVICIOS PAGADOS POR ANTICIPADO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22.102.512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735928372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1906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AVANCES Y ANTICIPOS ENTREGADOS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3123581039"/>
                  </a:ext>
                </a:extLst>
              </a:tr>
              <a:tr h="2754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1907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ANTICIPOS, RETENCIONES Y SALDOS A FAVOR POR IMPUESTOS Y CONTRIBUCIONES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115.379.000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2191953756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1908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ENTREGADOS EN ADMINISTRACIÓN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1.000.000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3073042004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 INTANGIBLES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48.500.000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521760224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1975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AMORTIZACIÓN ACUMULADA DE ACTIVOS INTANGIBLES (CR)</a:t>
                      </a:r>
                      <a:endParaRPr lang="es-ES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-49.375.000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3472281211"/>
                  </a:ext>
                </a:extLst>
              </a:tr>
              <a:tr h="1463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1813013601"/>
                  </a:ext>
                </a:extLst>
              </a:tr>
              <a:tr h="15491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ACTIVOS 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5.828.489.287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7" marR="8607" marT="8607" marB="0" anchor="b"/>
                </a:tc>
                <a:extLst>
                  <a:ext uri="{0D108BD9-81ED-4DB2-BD59-A6C34878D82A}">
                    <a16:rowId xmlns:a16="http://schemas.microsoft.com/office/drawing/2014/main" xmlns="" val="47742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82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85EED-5D74-4F0F-A2E9-84E51859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25601"/>
            <a:ext cx="8018272" cy="1499616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EMPRESA DE SERVICIOS PÚBLICOS DE FRONTINO </a:t>
            </a:r>
            <a:br>
              <a:rPr lang="es-ES" sz="2400" dirty="0"/>
            </a:br>
            <a:r>
              <a:rPr lang="es-ES" sz="2400" dirty="0"/>
              <a:t>NIT. 811019874-6</a:t>
            </a:r>
            <a:br>
              <a:rPr lang="es-ES" sz="2400" dirty="0"/>
            </a:br>
            <a:r>
              <a:rPr lang="es-ES" sz="2400" dirty="0"/>
              <a:t>ESTADO DE SITUACIÓN FINANCIERA </a:t>
            </a:r>
            <a:br>
              <a:rPr lang="es-ES" sz="2400" dirty="0"/>
            </a:br>
            <a:r>
              <a:rPr lang="es-ES" sz="2400" dirty="0"/>
              <a:t>AL 30 DE NOVIEMBRE DE 2020 </a:t>
            </a:r>
            <a:br>
              <a:rPr lang="es-ES" sz="2400" dirty="0"/>
            </a:br>
            <a:r>
              <a:rPr lang="es-ES" sz="2400" dirty="0"/>
              <a:t>(Cifras en expresadas pesos) </a:t>
            </a:r>
            <a:br>
              <a:rPr lang="es-ES" sz="2400" dirty="0"/>
            </a:br>
            <a:r>
              <a:rPr lang="es-ES" sz="2400" dirty="0"/>
              <a:t>(Presentación por cuentas)</a:t>
            </a:r>
            <a:endParaRPr lang="es-CO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E99DDDE-07DB-4B49-A065-089B415086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71" y="5008183"/>
            <a:ext cx="2081673" cy="80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9783C6C2-04C1-4F72-B92A-A499D4D07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767842"/>
              </p:ext>
            </p:extLst>
          </p:nvPr>
        </p:nvGraphicFramePr>
        <p:xfrm>
          <a:off x="1120268" y="2279636"/>
          <a:ext cx="7825991" cy="4227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771">
                  <a:extLst>
                    <a:ext uri="{9D8B030D-6E8A-4147-A177-3AD203B41FA5}">
                      <a16:colId xmlns:a16="http://schemas.microsoft.com/office/drawing/2014/main" xmlns="" val="3691432883"/>
                    </a:ext>
                  </a:extLst>
                </a:gridCol>
                <a:gridCol w="5515961">
                  <a:extLst>
                    <a:ext uri="{9D8B030D-6E8A-4147-A177-3AD203B41FA5}">
                      <a16:colId xmlns:a16="http://schemas.microsoft.com/office/drawing/2014/main" xmlns="" val="2214410425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xmlns="" val="3712278113"/>
                    </a:ext>
                  </a:extLst>
                </a:gridCol>
                <a:gridCol w="144927">
                  <a:extLst>
                    <a:ext uri="{9D8B030D-6E8A-4147-A177-3AD203B41FA5}">
                      <a16:colId xmlns:a16="http://schemas.microsoft.com/office/drawing/2014/main" xmlns="" val="271138339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 CORRIENTE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813.396.224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505183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61985197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CUENTAS POR PAGAR 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657.594.608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153286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2401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Adquisición de bienes y servicios nacionales</a:t>
                      </a:r>
                      <a:endParaRPr lang="es-ES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-6.161.240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757091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2407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a favor de terceros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88.888.225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741543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2424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Descuentos de nómina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3.348.118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130691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2436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Retención en la fuente e impuesto de timbre</a:t>
                      </a:r>
                      <a:endParaRPr lang="es-ES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8.542.758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447160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y prestación de servicios de salud</a:t>
                      </a:r>
                      <a:endParaRPr lang="es-ES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244.389.115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466615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 cuentas por pagar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318.587.633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60771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38620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 A LOS EMPLEADOS A CORTO PLAZO</a:t>
                      </a:r>
                      <a:endParaRPr lang="es-ES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143.837.422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567130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2511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 a los empleados a corto plazo</a:t>
                      </a:r>
                      <a:endParaRPr lang="es-ES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143.837.422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225902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707544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PASIVOS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11.964.194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9218796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2902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RECIBIDOS EN ADMINISTRACIÓN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11.964.194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872484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71090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 NO CORRIENTE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326.119.095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4090056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21459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PRÉSTAMOS POR PAGAR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326.119.095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25068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2314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Financiamiento interno de largo plazo</a:t>
                      </a:r>
                      <a:endParaRPr lang="es-ES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326.119.095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820428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82841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47193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5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PASIVOS 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1.139.515.319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178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52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85EED-5D74-4F0F-A2E9-84E51859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25601"/>
            <a:ext cx="8018272" cy="1499616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EMPRESA DE SERVICIOS PÚBLICOS DE FRONTINO </a:t>
            </a:r>
            <a:br>
              <a:rPr lang="es-ES" sz="2400" dirty="0"/>
            </a:br>
            <a:r>
              <a:rPr lang="es-ES" sz="2400" dirty="0"/>
              <a:t>NIT. 811019874-6</a:t>
            </a:r>
            <a:br>
              <a:rPr lang="es-ES" sz="2400" dirty="0"/>
            </a:br>
            <a:r>
              <a:rPr lang="es-ES" sz="2400" dirty="0"/>
              <a:t>ESTADO DE SITUACIÓN FINANCIERA </a:t>
            </a:r>
            <a:br>
              <a:rPr lang="es-ES" sz="2400" dirty="0"/>
            </a:br>
            <a:r>
              <a:rPr lang="es-ES" sz="2400" dirty="0"/>
              <a:t>AL 30 DE NOVIEMBRE DE 2020 </a:t>
            </a:r>
            <a:br>
              <a:rPr lang="es-ES" sz="2400" dirty="0"/>
            </a:br>
            <a:r>
              <a:rPr lang="es-ES" sz="2400" dirty="0"/>
              <a:t>(Cifras en expresadas pesos) </a:t>
            </a:r>
            <a:br>
              <a:rPr lang="es-ES" sz="2400" dirty="0"/>
            </a:br>
            <a:r>
              <a:rPr lang="es-ES" sz="2400" dirty="0"/>
              <a:t>(Presentación por cuentas)</a:t>
            </a:r>
            <a:endParaRPr lang="es-CO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E99DDDE-07DB-4B49-A065-089B415086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71" y="5008183"/>
            <a:ext cx="2081673" cy="802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45A5EF46-7823-4478-B7A3-024D286D5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699629"/>
              </p:ext>
            </p:extLst>
          </p:nvPr>
        </p:nvGraphicFramePr>
        <p:xfrm>
          <a:off x="1154857" y="2279636"/>
          <a:ext cx="7756814" cy="3745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163">
                  <a:extLst>
                    <a:ext uri="{9D8B030D-6E8A-4147-A177-3AD203B41FA5}">
                      <a16:colId xmlns:a16="http://schemas.microsoft.com/office/drawing/2014/main" xmlns="" val="3613153821"/>
                    </a:ext>
                  </a:extLst>
                </a:gridCol>
                <a:gridCol w="5467204">
                  <a:extLst>
                    <a:ext uri="{9D8B030D-6E8A-4147-A177-3AD203B41FA5}">
                      <a16:colId xmlns:a16="http://schemas.microsoft.com/office/drawing/2014/main" xmlns="" val="1446813614"/>
                    </a:ext>
                  </a:extLst>
                </a:gridCol>
                <a:gridCol w="1292802">
                  <a:extLst>
                    <a:ext uri="{9D8B030D-6E8A-4147-A177-3AD203B41FA5}">
                      <a16:colId xmlns:a16="http://schemas.microsoft.com/office/drawing/2014/main" xmlns="" val="232631057"/>
                    </a:ext>
                  </a:extLst>
                </a:gridCol>
                <a:gridCol w="143645">
                  <a:extLst>
                    <a:ext uri="{9D8B030D-6E8A-4147-A177-3AD203B41FA5}">
                      <a16:colId xmlns:a16="http://schemas.microsoft.com/office/drawing/2014/main" xmlns="" val="61100493"/>
                    </a:ext>
                  </a:extLst>
                </a:gridCol>
              </a:tblGrid>
              <a:tr h="2339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 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4.688.973.967 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01353967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33044119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 DE LAS EMPRESAS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4.688.973.967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39443082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3208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FISCAL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545.415.813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43757811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3225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DE EJERCICIOS ANTERIORES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4.042.594.852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71103464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DEL EJERCICIO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100.963.303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71165217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95752690"/>
                  </a:ext>
                </a:extLst>
              </a:tr>
              <a:tr h="2339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PASIVO Y PATRIMONIO 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5.828.489.287 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17205872"/>
                  </a:ext>
                </a:extLst>
              </a:tr>
              <a:tr h="2339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2876591"/>
                  </a:ext>
                </a:extLst>
              </a:tr>
              <a:tr h="151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CUENTAS DE ORDEN ACREEDORAS 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-637.175.266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46135814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50449552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PASIVOS CONTINGENTES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-318.587.633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75654852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9120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Litigios y mecanismos alternativos de solución de conflictos</a:t>
                      </a:r>
                      <a:endParaRPr lang="es-ES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-318.587.633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10571460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53958505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ACREEDORAS POR CONTRA (DB)</a:t>
                      </a:r>
                      <a:endParaRPr lang="es-CO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-318.587.633</a:t>
                      </a:r>
                      <a:endParaRPr lang="es-CO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68957963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9905</a:t>
                      </a:r>
                      <a:endParaRPr lang="es-CO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Pasivos contingentes por contra (db)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-318.587.633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98376961"/>
                  </a:ext>
                </a:extLst>
              </a:tr>
              <a:tr h="22093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01322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184161" y="603674"/>
            <a:ext cx="3051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DEUDA PUBLICA 2020</a:t>
            </a:r>
            <a:endParaRPr lang="en-US" sz="2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38" y="1065339"/>
            <a:ext cx="7104042" cy="77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" y="0"/>
            <a:ext cx="1050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1092</Words>
  <Application>Microsoft Office PowerPoint</Application>
  <PresentationFormat>Panorámica</PresentationFormat>
  <Paragraphs>697</Paragraphs>
  <Slides>28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Tw Cen MT</vt:lpstr>
      <vt:lpstr>Tw Cen MT Condensed</vt:lpstr>
      <vt:lpstr>Wingdings 3</vt:lpstr>
      <vt:lpstr>Integral</vt:lpstr>
      <vt:lpstr>RENDICIÓN DE CUENTAS EMPRESA SERVICIOS PÚBLICOS DE FRONTINO VIGENCIA 2020</vt:lpstr>
      <vt:lpstr>EMPRESA DE SERVICIOS PÚBLICOS DE FRONTINO  NIT. 811019874-6 ESTADO DE RESULTADOS  AL 30 DE NOVIEMBRE DE 2020  (Cifras en expresadas pesos)  (Presentación por cuentas)</vt:lpstr>
      <vt:lpstr>EMPRESA DE SERVICIOS PÚBLICOS DE FRONTINO  NIT. 811019874-6 ESTADO DE RESULTADOS  AL 30 DE NOVIEMBRE DE 2020  (Cifras en expresadas pesos)  (Presentación por cuentas)</vt:lpstr>
      <vt:lpstr>EMPRESA DE SERVICIOS PÚBLICOS DE FRONTINO  NIT. 811019874-6 ESTADO DE SITUACIÓN FINANCIERA  AL 30 DE NOVIEMBRE DE 2020  (Cifras en expresadas pesos)  (Presentación por cuentas)</vt:lpstr>
      <vt:lpstr>EMPRESA DE SERVICIOS PÚBLICOS DE FRONTINO  NIT. 811019874-6 ESTADO DE SITUACIÓN FINANCIERA  AL 30 DE NOVIEMBRE DE 2020  (Cifras en expresadas pesos)  (Presentación por cuentas)</vt:lpstr>
      <vt:lpstr>EMPRESA DE SERVICIOS PÚBLICOS DE FRONTINO  NIT. 811019874-6 ESTADO DE SITUACIÓN FINANCIERA  AL 30 DE NOVIEMBRE DE 2020  (Cifras en expresadas pesos)  (Presentación por cuentas)</vt:lpstr>
      <vt:lpstr>EMPRESA DE SERVICIOS PÚBLICOS DE FRONTINO  NIT. 811019874-6 ESTADO DE SITUACIÓN FINANCIERA  AL 30 DE NOVIEMBRE DE 2020  (Cifras en expresadas pesos)  (Presentación por cuentas)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PLANTA DE PERSONAL </vt:lpstr>
      <vt:lpstr>Contratos realizados </vt:lpstr>
      <vt:lpstr>Contrato co-2020-02-001</vt:lpstr>
      <vt:lpstr>CONTRATO CO- 2020-02-002</vt:lpstr>
      <vt:lpstr>CONTRATO CO 2020-03-01</vt:lpstr>
      <vt:lpstr>CONTRATO CO 2020-08-001</vt:lpstr>
      <vt:lpstr>CONTRATO CO 2020-11-04</vt:lpstr>
      <vt:lpstr>Procesos judiciales 2020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EMPRESA SERVICIOS PÚBLICOS DE FRONTINO VIGENCIA 2020</dc:title>
  <dc:creator>Leonardo Londoño Muñetones</dc:creator>
  <cp:lastModifiedBy>Usuario de Windows</cp:lastModifiedBy>
  <cp:revision>19</cp:revision>
  <dcterms:created xsi:type="dcterms:W3CDTF">2020-12-27T03:10:44Z</dcterms:created>
  <dcterms:modified xsi:type="dcterms:W3CDTF">2020-12-28T13:12:06Z</dcterms:modified>
</cp:coreProperties>
</file>